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0D2B-C6E2-435E-93BC-D212508752A0}" type="datetimeFigureOut">
              <a:rPr lang="fr-BE" smtClean="0"/>
              <a:t>19-04-21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D4D6C-7340-4593-9642-D040924A134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4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DC35F-2DDB-4742-9B4E-B139DBF5FBEC}" type="slidenum">
              <a:rPr lang="fr-BE" smtClean="0">
                <a:solidFill>
                  <a:prstClr val="black"/>
                </a:solidFill>
              </a:rPr>
              <a:pPr/>
              <a:t>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DC35F-2DDB-4742-9B4E-B139DBF5FBEC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2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DC35F-2DDB-4742-9B4E-B139DBF5FBEC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DC35F-2DDB-4742-9B4E-B139DBF5FBEC}" type="slidenum">
              <a:rPr lang="fr-BE" smtClean="0">
                <a:solidFill>
                  <a:prstClr val="black"/>
                </a:solidFill>
              </a:rPr>
              <a:pPr/>
              <a:t>5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4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DC35F-2DDB-4742-9B4E-B139DBF5FBEC}" type="slidenum">
              <a:rPr lang="fr-BE" smtClean="0">
                <a:solidFill>
                  <a:prstClr val="black"/>
                </a:solidFill>
              </a:rPr>
              <a:pPr/>
              <a:t>6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4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1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5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9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8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1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1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9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8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5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7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Change the style of the title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Change the styles of the mask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9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97F9-5944-4E60-9F3A-A79220DF0561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19-04-21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F229-CAD6-4683-88BF-889A234C632C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2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fday.eu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onsclubs.org/en/discover-our-foundation/mission" TargetMode="External"/><Relationship Id="rId5" Type="http://schemas.openxmlformats.org/officeDocument/2006/relationships/hyperlink" Target="https://www.lionsclubs.org/en/give-how-to-give/campaign-100" TargetMode="External"/><Relationship Id="rId4" Type="http://schemas.openxmlformats.org/officeDocument/2006/relationships/hyperlink" Target="https://www.lionsclubs.org/en/start-our-global-causes/childhood-canc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22011" y="6273284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prstClr val="white"/>
                </a:solidFill>
              </a:rPr>
              <a:t>PID Philippe Gerondal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58" y="1214438"/>
            <a:ext cx="12182124" cy="40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722" y="6302778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prstClr val="white"/>
                </a:solidFill>
              </a:rPr>
              <a:t>PID Philippe Gerondal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19999" y="2285999"/>
            <a:ext cx="6858001" cy="2286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2722" y="383458"/>
            <a:ext cx="8893277" cy="678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32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een LCIF-dag in </a:t>
            </a:r>
            <a:r>
              <a:rPr lang="nl-NL" sz="4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</a:t>
            </a:r>
            <a:r>
              <a:rPr lang="fr-BE" sz="4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nl-NL" sz="28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Omdat de Lions van Europa </a:t>
            </a:r>
            <a:r>
              <a:rPr lang="nl-NL" sz="28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willen</a:t>
            </a:r>
            <a:r>
              <a:rPr lang="fr-BE" sz="28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Hun stichting vieren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C100 a</a:t>
            </a: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ctiveren</a:t>
            </a:r>
            <a:endParaRPr lang="nl-NL" sz="24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« </a:t>
            </a: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</a:t>
            </a:r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 onze fondsenwervingsdoelen halen tegen </a:t>
            </a: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2022.</a:t>
            </a:r>
            <a:endParaRPr lang="nl-NL" sz="24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Herinnering</a:t>
            </a:r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% van doel tot nu toe bereikt:</a:t>
            </a:r>
          </a:p>
          <a:p>
            <a:pPr marL="1254125"/>
            <a:endParaRPr lang="fr-BE" sz="24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4125">
              <a:lnSpc>
                <a:spcPct val="107000"/>
              </a:lnSpc>
              <a:spcAft>
                <a:spcPts val="800"/>
              </a:spcAft>
            </a:pPr>
            <a:r>
              <a:rPr lang="fr-BE" sz="24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D112A :  56,74% </a:t>
            </a:r>
          </a:p>
          <a:p>
            <a:pPr marL="1254125">
              <a:lnSpc>
                <a:spcPct val="107000"/>
              </a:lnSpc>
              <a:spcAft>
                <a:spcPts val="800"/>
              </a:spcAft>
            </a:pPr>
            <a:r>
              <a:rPr lang="fr-BE" sz="24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D112B :  66,23%</a:t>
            </a:r>
          </a:p>
          <a:p>
            <a:pPr marL="1254125">
              <a:lnSpc>
                <a:spcPct val="107000"/>
              </a:lnSpc>
              <a:spcAft>
                <a:spcPts val="800"/>
              </a:spcAft>
            </a:pPr>
            <a:r>
              <a:rPr lang="fr-BE" sz="24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D112C :  56,00%</a:t>
            </a:r>
          </a:p>
          <a:p>
            <a:pPr marL="1254125">
              <a:lnSpc>
                <a:spcPct val="107000"/>
              </a:lnSpc>
              <a:spcAft>
                <a:spcPts val="800"/>
              </a:spcAft>
            </a:pPr>
            <a:r>
              <a:rPr lang="fr-BE" sz="24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D112D : 26,56%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BE" sz="20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400" b="1" i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546" y="6274800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prstClr val="white"/>
                </a:solidFill>
              </a:rPr>
              <a:t>PID Philippe Gerondal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9546" y="383458"/>
            <a:ext cx="9075177" cy="523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 van </a:t>
            </a:r>
            <a:r>
              <a:rPr lang="nl-NL" sz="32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Gouverneursraad van het MD 112</a:t>
            </a:r>
            <a:endParaRPr lang="fr-BE" sz="32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sz="20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sz="2000" b="1" i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sz="20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fundraising actie ter gunste van onze "Global </a:t>
            </a:r>
            <a:r>
              <a:rPr lang="nl-NL" sz="2000" b="1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nl-NL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Kinderkanker.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</a:t>
            </a:r>
            <a:r>
              <a:rPr lang="fr-BE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Ondanks de medische vooruitgang sterven er in België nog steeds te veel kinderen aan deze vreselijke ziekte.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behoefte aan ziekenhuisapparatuur is nog steeds groot en zeer duur. </a:t>
            </a:r>
          </a:p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Bovendien wordt er te weinig gedaan om gezinnen in staat te stellen de gehospitaliseerde kinderen te begeleiden. (ter beschikking gestelde lokalen, enz.)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400" b="1" i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11" y="1032386"/>
            <a:ext cx="1739253" cy="11561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892" y="5219533"/>
            <a:ext cx="1412289" cy="14501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457625" y="2135575"/>
            <a:ext cx="6843250" cy="25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2" b="27817"/>
          <a:stretch/>
        </p:blipFill>
        <p:spPr>
          <a:xfrm>
            <a:off x="269061" y="533538"/>
            <a:ext cx="2291989" cy="9752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9920" y="436400"/>
            <a:ext cx="603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i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   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0535" y="1727834"/>
            <a:ext cx="7468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sz="2400" b="1" i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Een kind wordt wereldwijd om de 2 minuten gediagnosticeerd met kanker. </a:t>
            </a:r>
          </a:p>
          <a:p>
            <a:pPr algn="just"/>
            <a:endParaRPr lang="nl-BE" sz="2400" b="1" i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pPr algn="just"/>
            <a:r>
              <a:rPr lang="nl-BE" sz="2400" b="1" i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In rijke landen zijn de overlevingskansen 80%.</a:t>
            </a:r>
          </a:p>
          <a:p>
            <a:pPr algn="just"/>
            <a:endParaRPr lang="nl-BE" sz="2400" b="1" i="1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pPr algn="just"/>
            <a:r>
              <a:rPr lang="nl-BE" sz="2400" b="1" i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In landen met een gemiddeld of laag inkomen per hoofd van de bevolking (waar 60% van de zieke kinderen woont), varieert hun overlevingskans van 10% tot 20%.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61050" y="728787"/>
            <a:ext cx="938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i="1" dirty="0">
                <a:solidFill>
                  <a:srgbClr val="FFC000">
                    <a:lumMod val="60000"/>
                    <a:lumOff val="40000"/>
                  </a:srgbClr>
                </a:solidFill>
              </a:rPr>
              <a:t>Het programma voor pediatrische kankerbestrijding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1" y="1989266"/>
            <a:ext cx="3810000" cy="25241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00031" y="6264402"/>
            <a:ext cx="333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prstClr val="white"/>
                </a:solidFill>
              </a:rPr>
              <a:t>PID Philippe Gerondal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63" y="4899154"/>
            <a:ext cx="1705051" cy="17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4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546" y="6274800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prstClr val="white"/>
                </a:solidFill>
              </a:rPr>
              <a:t>PID Philippe Gerondal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2962" y="365453"/>
            <a:ext cx="8872539" cy="650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32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fr-BE" sz="32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32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BE" sz="3200" b="1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Wensen</a:t>
            </a:r>
            <a:r>
              <a:rPr lang="fr-BE" sz="32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</a:t>
            </a:r>
            <a:r>
              <a:rPr lang="fr-BE" sz="32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Gouverneurs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sz="32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BE" sz="2000" b="1" i="1" dirty="0" smtClean="0">
                <a:solidFill>
                  <a:srgbClr val="FFC000"/>
                </a:solidFill>
              </a:rPr>
              <a:t>1. </a:t>
            </a:r>
            <a:r>
              <a:rPr lang="nl-NL" sz="2000" b="1" i="1" dirty="0" smtClean="0">
                <a:solidFill>
                  <a:srgbClr val="FFC000"/>
                </a:solidFill>
              </a:rPr>
              <a:t> Lions hebben de kosten van vele maaltijden  sinds maart 2020 bespaard.</a:t>
            </a:r>
          </a:p>
          <a:p>
            <a:pPr marL="357188" algn="just"/>
            <a:r>
              <a:rPr lang="nl-N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Als het equivalent van 2 maaltijden per </a:t>
            </a:r>
            <a:r>
              <a:rPr lang="nl-NL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Lion</a:t>
            </a:r>
            <a:r>
              <a:rPr lang="nl-N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aan LCIF geschonken wordt</a:t>
            </a:r>
            <a:r>
              <a:rPr lang="nl-NL" sz="2000" b="1" i="1" dirty="0" smtClean="0">
                <a:solidFill>
                  <a:srgbClr val="FFC000"/>
                </a:solidFill>
              </a:rPr>
              <a:t>, zal onze impact aanzienlijk zijn.</a:t>
            </a:r>
          </a:p>
          <a:p>
            <a:pPr marL="357188" algn="just"/>
            <a:r>
              <a:rPr lang="nl-NL" sz="2000" b="1" i="1" dirty="0" smtClean="0">
                <a:solidFill>
                  <a:srgbClr val="FFC000"/>
                </a:solidFill>
              </a:rPr>
              <a:t>Geef per Club of individueel.</a:t>
            </a:r>
          </a:p>
          <a:p>
            <a:pPr marL="357188" indent="-357188" algn="just"/>
            <a:r>
              <a:rPr lang="nl-NL" sz="2000" b="1" i="1" dirty="0" smtClean="0">
                <a:solidFill>
                  <a:srgbClr val="FFC000"/>
                </a:solidFill>
              </a:rPr>
              <a:t>2. De Districten en de MD hebben bepaalde kosten vermeden, met name door virtuele conventies te houden.</a:t>
            </a:r>
          </a:p>
          <a:p>
            <a:pPr marL="357188" algn="just"/>
            <a:r>
              <a:rPr lang="nl-NL" sz="2000" b="1" i="1" dirty="0" smtClean="0">
                <a:solidFill>
                  <a:srgbClr val="FFC000"/>
                </a:solidFill>
              </a:rPr>
              <a:t>Steun uw Gouverneurs die een deel van dit spaargeld willen besteden  aan de strijd tegen kinderkanker.</a:t>
            </a:r>
          </a:p>
          <a:p>
            <a:pPr marL="357188" algn="just"/>
            <a:endParaRPr lang="nl-NL" sz="2000" b="1" i="1" dirty="0" smtClean="0">
              <a:solidFill>
                <a:srgbClr val="FFC000"/>
              </a:solidFill>
            </a:endParaRPr>
          </a:p>
          <a:p>
            <a:pPr algn="just"/>
            <a:r>
              <a:rPr lang="nl-N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 macht van elke </a:t>
            </a:r>
            <a:r>
              <a:rPr lang="nl-NL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Lion</a:t>
            </a:r>
            <a:r>
              <a:rPr lang="nl-N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 aanzienlijk: laten we niet vergeten dat met </a:t>
            </a:r>
            <a:r>
              <a:rPr lang="nl-NL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gemiddeld 100 dollar </a:t>
            </a:r>
            <a:r>
              <a:rPr lang="nl-N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de wereld, de aankoop van apparatuur voor diagnose of behandeling voor acht kinderen kan worden gefinancierd.</a:t>
            </a:r>
          </a:p>
          <a:p>
            <a:pPr marL="271463" indent="-271463" algn="just"/>
            <a:r>
              <a:rPr lang="nl-NL" sz="2000" b="1" i="1" dirty="0" smtClean="0">
                <a:solidFill>
                  <a:srgbClr val="FFC000"/>
                </a:solidFill>
              </a:rPr>
              <a:t>Laten </a:t>
            </a:r>
            <a:r>
              <a:rPr lang="nl-NL" sz="2000" b="1" i="1" dirty="0">
                <a:solidFill>
                  <a:srgbClr val="FFC000"/>
                </a:solidFill>
              </a:rPr>
              <a:t>we deze kans grijpen om </a:t>
            </a:r>
            <a:r>
              <a:rPr lang="nl-NL" sz="2000" b="1" i="1" dirty="0" smtClean="0">
                <a:solidFill>
                  <a:srgbClr val="FFC000"/>
                </a:solidFill>
              </a:rPr>
              <a:t>“het </a:t>
            </a:r>
            <a:r>
              <a:rPr lang="nl-NL" sz="2000" b="1" i="1" dirty="0">
                <a:solidFill>
                  <a:srgbClr val="FFC000"/>
                </a:solidFill>
              </a:rPr>
              <a:t>verschil te </a:t>
            </a:r>
            <a:r>
              <a:rPr lang="nl-NL" sz="2000" b="1" i="1" dirty="0" smtClean="0">
                <a:solidFill>
                  <a:srgbClr val="FFC000"/>
                </a:solidFill>
              </a:rPr>
              <a:t>maken”.</a:t>
            </a:r>
            <a:endParaRPr lang="nl-NL" sz="2000" b="1" i="1" dirty="0">
              <a:solidFill>
                <a:srgbClr val="FFC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32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62" y="365453"/>
            <a:ext cx="1954574" cy="16153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10476" y="2290762"/>
            <a:ext cx="6872286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11609" y="6389100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prstClr val="white"/>
                </a:solidFill>
              </a:rPr>
              <a:t>PID Philippe Gerondal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8637" y="69128"/>
            <a:ext cx="9572625" cy="6690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32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nl-NL" sz="32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neemt u </a:t>
            </a:r>
            <a:r>
              <a:rPr lang="nl-NL" sz="32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 </a:t>
            </a:r>
            <a:r>
              <a:rPr lang="nl-NL" sz="32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LCIF </a:t>
            </a:r>
            <a:r>
              <a:rPr lang="nl-NL" sz="32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Rekening </a:t>
            </a:r>
            <a:r>
              <a:rPr lang="nl-NL" sz="2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waarop schenkingen kunnen </a:t>
            </a:r>
            <a:r>
              <a:rPr lang="nl-NL" sz="24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worden overgeschreven</a:t>
            </a:r>
            <a:r>
              <a:rPr lang="fr-BE" sz="24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35 3100 9846 9537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Titularis: </a:t>
            </a:r>
            <a:r>
              <a:rPr lang="nl-NL" sz="28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 Vereniging van Lions Clubs </a:t>
            </a:r>
            <a:r>
              <a:rPr lang="fr-BE" sz="28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BE" sz="2800" b="1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Mededeling</a:t>
            </a:r>
            <a:r>
              <a:rPr lang="fr-BE" sz="28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BE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( </a:t>
            </a:r>
            <a:r>
              <a:rPr lang="fr-BE" sz="24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</a:t>
            </a:r>
            <a:r>
              <a:rPr lang="fr-BE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fr-BE" sz="24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nummer</a:t>
            </a:r>
            <a:r>
              <a:rPr lang="fr-BE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District)</a:t>
            </a:r>
          </a:p>
          <a:p>
            <a:r>
              <a:rPr lang="fr-BE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fr-BE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 </a:t>
            </a:r>
            <a:r>
              <a:rPr lang="en-US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LCIF/ C100/ LCIF DAY / Pediatric cancer/ Application for MJF</a:t>
            </a:r>
            <a:endParaRPr lang="fr-BE" sz="2400" b="1" i="1" dirty="0" smtClean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Nuttige</a:t>
            </a:r>
            <a:r>
              <a:rPr lang="fr-BE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informatie</a:t>
            </a:r>
            <a:r>
              <a:rPr lang="fr-BE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LCIF </a:t>
            </a:r>
            <a:r>
              <a:rPr lang="fr-BE" sz="2000" b="1" i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fr-BE" sz="2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DAY </a:t>
            </a:r>
            <a:r>
              <a:rPr lang="fr-BE" sz="20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BE" sz="2000" u="sn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www.lcifday.eu</a:t>
            </a:r>
            <a:endParaRPr lang="fr-BE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Global Cause Pediatric Cancer  : </a:t>
            </a:r>
          </a:p>
          <a:p>
            <a:pPr indent="1071563"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www.lionsclubs.org/en/start-our-global-  causes/childhood-cancer</a:t>
            </a:r>
            <a:r>
              <a:rPr lang="fr-B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i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LCIF : </a:t>
            </a:r>
            <a:r>
              <a:rPr lang="fr-BE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https://www.lionsclubs.org/en/give-how-to-give/campaign-100</a:t>
            </a:r>
            <a:r>
              <a:rPr lang="fr-BE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fr-BE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fr-BE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https://www.lionsclubs.org/en/discover-our-foundation/mission</a:t>
            </a:r>
            <a:r>
              <a:rPr lang="fr-BE" sz="2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fr-BE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>
              <a:lnSpc>
                <a:spcPct val="107000"/>
              </a:lnSpc>
              <a:spcAft>
                <a:spcPts val="800"/>
              </a:spcAft>
            </a:pP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voor de FR versie, vervang " </a:t>
            </a:r>
            <a:r>
              <a:rPr lang="nl-NL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“naar" </a:t>
            </a:r>
            <a:r>
              <a:rPr lang="nl-NL" sz="20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 ").</a:t>
            </a:r>
            <a:endParaRPr lang="fr-BE" sz="2000" b="1" i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629833" y="2281083"/>
            <a:ext cx="6843250" cy="2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318</Words>
  <Application>Microsoft Office PowerPoint</Application>
  <PresentationFormat>Grand écran</PresentationFormat>
  <Paragraphs>64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Ghislaine Estiévenart</cp:lastModifiedBy>
  <cp:revision>27</cp:revision>
  <dcterms:created xsi:type="dcterms:W3CDTF">2021-04-14T13:04:10Z</dcterms:created>
  <dcterms:modified xsi:type="dcterms:W3CDTF">2021-04-19T14:54:39Z</dcterms:modified>
</cp:coreProperties>
</file>